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280" r:id="rId4"/>
    <p:sldId id="281" r:id="rId5"/>
    <p:sldId id="263" r:id="rId6"/>
    <p:sldId id="264" r:id="rId7"/>
    <p:sldId id="259" r:id="rId8"/>
    <p:sldId id="260" r:id="rId9"/>
    <p:sldId id="258" r:id="rId10"/>
    <p:sldId id="257" r:id="rId11"/>
    <p:sldId id="272" r:id="rId12"/>
    <p:sldId id="270" r:id="rId13"/>
    <p:sldId id="273" r:id="rId14"/>
    <p:sldId id="274" r:id="rId15"/>
    <p:sldId id="282" r:id="rId16"/>
    <p:sldId id="283" r:id="rId17"/>
    <p:sldId id="285" r:id="rId18"/>
    <p:sldId id="288" r:id="rId19"/>
    <p:sldId id="292" r:id="rId20"/>
    <p:sldId id="294" r:id="rId21"/>
    <p:sldId id="295" r:id="rId22"/>
    <p:sldId id="296" r:id="rId23"/>
    <p:sldId id="297" r:id="rId24"/>
    <p:sldId id="298" r:id="rId25"/>
    <p:sldId id="300" r:id="rId26"/>
    <p:sldId id="303" r:id="rId27"/>
    <p:sldId id="309" r:id="rId28"/>
    <p:sldId id="306" r:id="rId29"/>
    <p:sldId id="307" r:id="rId30"/>
    <p:sldId id="308" r:id="rId31"/>
    <p:sldId id="305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9498" autoAdjust="0"/>
  </p:normalViewPr>
  <p:slideViewPr>
    <p:cSldViewPr snapToGrid="0">
      <p:cViewPr varScale="1">
        <p:scale>
          <a:sx n="31" d="100"/>
          <a:sy n="31" d="100"/>
        </p:scale>
        <p:origin x="1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2563-B1AB-4088-905B-603E50FAC105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9144-83B4-437B-BD16-70169A8D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93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6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4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2B72-4D7D-471C-AA78-7F26E001EC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9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7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867" y="799534"/>
            <a:ext cx="10935928" cy="160254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 Learning for Econometrics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867" y="3509577"/>
            <a:ext cx="10094672" cy="2703653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 Lewis (MSR + NBER)     Matt Taddy (MSR + Chicago)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Hartford (UBC)  Kevin Leyton-Brown (UBC)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Kui Tang (Columbia)   Dave Blei (Columbia)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Matt Goldman (MSFT)   Justin Rao (MSR)   Di Wang (MSFT)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James Zou (Stanford)   Mengting Wan (UCSD)  Richard Li (UW)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71328" y="2607171"/>
            <a:ext cx="10231582" cy="486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Moving inside a demand system (</a:t>
            </a:r>
            <a:r>
              <a:rPr lang="en-US" dirty="0">
                <a:solidFill>
                  <a:schemeClr val="accent2"/>
                </a:solidFill>
              </a:rPr>
              <a:t>AIDS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It’s </a:t>
                </a:r>
                <a:r>
                  <a:rPr lang="en-US" i="1" dirty="0"/>
                  <a:t>almost</a:t>
                </a:r>
                <a:r>
                  <a:rPr lang="en-US" dirty="0"/>
                  <a:t> ideal: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 is the </a:t>
                </a:r>
                <a:r>
                  <a:rPr lang="en-US" b="0" dirty="0">
                    <a:solidFill>
                      <a:srgbClr val="0070C0"/>
                    </a:solidFill>
                  </a:rPr>
                  <a:t>budget share </a:t>
                </a:r>
                <a:r>
                  <a:rPr lang="en-US" b="0" dirty="0"/>
                  <a:t>for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 in basket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is the budget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$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translog price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𝑡𝑗</m:t>
                                </m:r>
                              </m:sub>
                            </m:sSub>
                          </m:e>
                        </m:func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(which we will replace with a plug-in for estimation)</a:t>
                </a:r>
              </a:p>
              <a:p>
                <a:pPr marL="0" indent="0">
                  <a:buNone/>
                </a:pP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This is meaningful after aggregation, and </a:t>
                </a:r>
                <a:r>
                  <a:rPr lang="en-US" dirty="0">
                    <a:solidFill>
                      <a:schemeClr val="accent2"/>
                    </a:solidFill>
                  </a:rPr>
                  <a:t>we can actually estimate 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  <a:blipFill>
                <a:blip r:embed="rId3"/>
                <a:stretch>
                  <a:fillRect l="-1217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77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Factorizing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price terms are key to finding complements and substitutes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 so we need to reduce dimension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going to go big</a:t>
                </a:r>
                <a:endParaRPr lang="en-US" b="1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One option: </a:t>
                </a:r>
                <a:r>
                  <a:rPr lang="en-US" dirty="0"/>
                  <a:t>square matrix factorizations from word/prod embedding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𝑽𝑼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-vectors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-diagonal</a:t>
                </a:r>
                <a:endParaRPr lang="en-US" b="1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(AIDS implies restrictions: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24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11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Embeddings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78" y="1766277"/>
            <a:ext cx="8822675" cy="34397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27736" y="5549656"/>
            <a:ext cx="8774725" cy="796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substitutes (synonyms) are close in the same vector space </a:t>
            </a:r>
          </a:p>
          <a:p>
            <a:pPr marL="0" indent="0">
              <a:buNone/>
            </a:pPr>
            <a:r>
              <a:rPr lang="en-US" dirty="0"/>
              <a:t>complements (topical words) are close across vector spaces</a:t>
            </a:r>
          </a:p>
        </p:txBody>
      </p:sp>
    </p:spTree>
    <p:extLst>
      <p:ext uri="{BB962C8B-B14F-4D97-AF65-F5344CB8AC3E}">
        <p14:creationId xmlns:p14="http://schemas.microsoft.com/office/powerpoint/2010/main" val="296527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Embedding lunch on the cape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20" y="1690688"/>
            <a:ext cx="4232192" cy="2498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20" y="4300172"/>
            <a:ext cx="4232192" cy="16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7845" y="1690688"/>
                <a:ext cx="10628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5" y="1690688"/>
                <a:ext cx="106289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431" y="1425789"/>
            <a:ext cx="5781745" cy="48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526" y="1063997"/>
            <a:ext cx="5616273" cy="404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29" y="5187521"/>
            <a:ext cx="1451197" cy="612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60490"/>
            <a:ext cx="1470757" cy="753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00" y="5385683"/>
            <a:ext cx="1567913" cy="84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We fit on store-week totals.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Translate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values into</a:t>
                </a:r>
              </a:p>
              <a:p>
                <a:r>
                  <a:rPr lang="en-US" sz="2600" dirty="0"/>
                  <a:t>[compensated] elasticities as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̅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𝟙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blipFill>
                <a:blip r:embed="rId6"/>
                <a:stretch>
                  <a:fillRect l="-2691" t="-1476" r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815095" y="672416"/>
            <a:ext cx="506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Elasticity matrix (omitting diagonal)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37526" y="4965752"/>
            <a:ext cx="297514" cy="2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H="1" flipV="1">
            <a:off x="6821424" y="4965751"/>
            <a:ext cx="9955" cy="394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714232" y="4965751"/>
            <a:ext cx="133925" cy="419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5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Recall: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  <a:blipFill>
                <a:blip r:embed="rId3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6338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wait…  it’s still a system</a:t>
            </a:r>
          </a:p>
        </p:txBody>
      </p:sp>
    </p:spTree>
    <p:extLst>
      <p:ext uri="{BB962C8B-B14F-4D97-AF65-F5344CB8AC3E}">
        <p14:creationId xmlns:p14="http://schemas.microsoft.com/office/powerpoint/2010/main" val="428733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Endogenous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	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estimate this using naïve ML, you’ll get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8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r>
                  <a:rPr lang="en-US" dirty="0"/>
                  <a:t>This works for </a:t>
                </a:r>
                <a:r>
                  <a:rPr lang="en-US" dirty="0">
                    <a:solidFill>
                      <a:schemeClr val="accent6"/>
                    </a:solidFill>
                  </a:rPr>
                  <a:t>prediction</a:t>
                </a:r>
                <a:r>
                  <a:rPr lang="en-US" i="1" dirty="0"/>
                  <a:t>.  </a:t>
                </a:r>
                <a:r>
                  <a:rPr lang="en-US" dirty="0"/>
                  <a:t>It doesn’t work for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counterfactual</a:t>
                </a:r>
                <a:r>
                  <a:rPr lang="en-US" dirty="0"/>
                  <a:t> inference: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What happens if I change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independent of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?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 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  <a:blipFill>
                <a:blip r:embed="rId3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1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38" y="149734"/>
            <a:ext cx="8706339" cy="63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IV we have a special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that influences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but not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Supplier costs that move price independent of demand (e.g., fish, oil)</a:t>
                </a:r>
              </a:p>
              <a:p>
                <a:r>
                  <a:rPr lang="en-US" dirty="0"/>
                  <a:t>Any source of treatment randomization (intent to treat, AB tests, lottery)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  <a:blipFill>
                <a:blip r:embed="rId3"/>
                <a:stretch>
                  <a:fillRect l="-1120" t="-5229" r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424112" y="1586368"/>
            <a:ext cx="4984268" cy="2341778"/>
            <a:chOff x="432936" y="2962640"/>
            <a:chExt cx="4984268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32936" y="3825737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26060" y="4397723"/>
              <a:ext cx="1723349" cy="495317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39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/>
                  <a:t>exclusion structure </a:t>
                </a:r>
                <a:r>
                  <a:rPr lang="en-US" dirty="0"/>
                  <a:t>implies </a:t>
                </a:r>
              </a:p>
              <a:p>
                <a:pPr marL="457200" lvl="1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dirty="0"/>
                  <a:t>So to solve for </a:t>
                </a:r>
                <a:r>
                  <a:rPr lang="en-US" i="1" dirty="0"/>
                  <a:t>structural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have a new learning problem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  <a:blipFill>
                <a:blip r:embed="rId3"/>
                <a:stretch>
                  <a:fillRect l="-1208" t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434573" y="671860"/>
            <a:ext cx="4919227" cy="2341778"/>
            <a:chOff x="497977" y="2962640"/>
            <a:chExt cx="4919227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97977" y="4302205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098731" y="4889880"/>
              <a:ext cx="1550678" cy="3160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02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590" y="0"/>
            <a:ext cx="30814206" cy="7025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What do economists do?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31748">
            <a:off x="678808" y="2862089"/>
            <a:ext cx="6851084" cy="5511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69" y="2928909"/>
            <a:ext cx="6339151" cy="40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9"/>
    </mc:Choice>
    <mc:Fallback xmlns="">
      <p:transition spd="slow" advTm="328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might have seen 2SLS: 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So you first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 then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b="0" dirty="0"/>
                  <a:t> to recover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This requires strict assumptions and homogeneous treatment effects.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42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target this integral loss function directly with flexible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.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Brute force version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Fit conditional distributions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Generate 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dirty="0"/>
                  <a:t>.</a:t>
                </a:r>
              </a:p>
              <a:p>
                <a:pPr lvl="1"/>
                <a:r>
                  <a:rPr lang="en-US" sz="2800" dirty="0"/>
                  <a:t>Train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800" dirty="0"/>
                  <a:t> to minimize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𝑖𝑏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dirty="0"/>
                  <a:t>Turns IV into two ML tasks: we</a:t>
                </a:r>
                <a:r>
                  <a:rPr lang="en-US" b="0" dirty="0"/>
                  <a:t> can use DNNs for both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2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uralnetworksanddeeplearning.com/images/tikz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283" y="638503"/>
            <a:ext cx="4967717" cy="24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Learning to love Deep Nets</a:t>
            </a:r>
          </a:p>
        </p:txBody>
      </p:sp>
      <p:pic>
        <p:nvPicPr>
          <p:cNvPr id="1026" name="Picture 2" descr="http://static2.techinsider.io/image/55bbbe81371d2212008bbc5a-1200/the-ai-was-able-to-master-the-atari-games-by-combining-reinforcement-learning-with-a-deep-neural-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5" y="3553751"/>
            <a:ext cx="3418876" cy="27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al network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62" y="2661150"/>
            <a:ext cx="4047769" cy="238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0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+mn-lt"/>
                  </a:rPr>
                  <a:t>First Stage is out-of-the-box ML:  learn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35224" y="1323042"/>
            <a:ext cx="10486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e.g., DNN fits distribution to maximize likelihood for a mixture of Gaussians.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4" y="2228841"/>
            <a:ext cx="4378382" cy="4336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78" y="2204445"/>
            <a:ext cx="5812060" cy="43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second stage involves an integral loss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Brute force just samples from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evaluate 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Instead,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Stochastic Gradient Descent</a:t>
                </a:r>
                <a:r>
                  <a:rPr lang="en-US" dirty="0"/>
                  <a:t>: optimize via </a:t>
                </a:r>
                <a:r>
                  <a:rPr lang="en-US" i="1" dirty="0">
                    <a:solidFill>
                      <a:schemeClr val="accent6"/>
                    </a:solidFill>
                  </a:rPr>
                  <a:t>unbiased</a:t>
                </a:r>
                <a:r>
                  <a:rPr lang="en-US" i="1" dirty="0"/>
                  <a:t> </a:t>
                </a:r>
                <a:r>
                  <a:rPr lang="en-US" dirty="0"/>
                  <a:t>gradient estimates based upon mini-batch sample of the full dataset.</a:t>
                </a:r>
                <a:r>
                  <a:rPr lang="en-US" i="1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SGD by pairing each observation with </a:t>
                </a:r>
                <a:r>
                  <a:rPr lang="en-US" i="1" dirty="0">
                    <a:solidFill>
                      <a:srgbClr val="0070C0"/>
                    </a:solidFill>
                  </a:rPr>
                  <a:t>two</a:t>
                </a:r>
                <a:r>
                  <a:rPr lang="en-US" i="1" dirty="0"/>
                  <a:t> </a:t>
                </a:r>
                <a:r>
                  <a:rPr lang="en-US" dirty="0"/>
                  <a:t>treatment draws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  <a:blipFill>
                <a:blip r:embed="rId2"/>
                <a:stretch>
                  <a:fillRect l="-1161"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80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90688"/>
            <a:ext cx="7899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Example: R2 Values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4085"/>
            <a:ext cx="5103214" cy="5132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43" y="1494085"/>
            <a:ext cx="5099091" cy="51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Taken from Goldman and Rao (2014)</a:t>
            </a:r>
          </a:p>
          <a:p>
            <a:pPr marL="0" indent="0">
              <a:buNone/>
            </a:pPr>
            <a:r>
              <a:rPr lang="en-US" dirty="0"/>
              <a:t>We have 74 mil click-rates over 4 hour increments for 10k search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Treatment: </a:t>
            </a:r>
            <a:r>
              <a:rPr lang="en-US" dirty="0">
                <a:solidFill>
                  <a:srgbClr val="C00000"/>
                </a:solidFill>
              </a:rPr>
              <a:t>ad position 1-3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Instrument: </a:t>
            </a:r>
            <a:r>
              <a:rPr lang="en-US" dirty="0">
                <a:solidFill>
                  <a:schemeClr val="accent6"/>
                </a:solidFill>
              </a:rPr>
              <a:t>background AB testing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Covariates: </a:t>
            </a:r>
            <a:r>
              <a:rPr lang="en-US" dirty="0">
                <a:solidFill>
                  <a:schemeClr val="accent5"/>
                </a:solidFill>
              </a:rPr>
              <a:t>search text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7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Treatment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89" y="1860305"/>
            <a:ext cx="10163821" cy="3342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5363" y="5641383"/>
            <a:ext cx="1046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compare to observed click probabilities of 0.33, 0.1, and 0.05.</a:t>
            </a:r>
          </a:p>
        </p:txBody>
      </p:sp>
    </p:spTree>
    <p:extLst>
      <p:ext uri="{BB962C8B-B14F-4D97-AF65-F5344CB8AC3E}">
        <p14:creationId xmlns:p14="http://schemas.microsoft.com/office/powerpoint/2010/main" val="310467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377" y="-795236"/>
            <a:ext cx="14089203" cy="9268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378" y="2590485"/>
            <a:ext cx="10534815" cy="7580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do they need to do today?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1637">
            <a:off x="-1903228" y="3646260"/>
            <a:ext cx="8618439" cy="71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1"/>
    </mc:Choice>
    <mc:Fallback xmlns="">
      <p:transition spd="slow" advTm="3756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30" y="0"/>
            <a:ext cx="10515600" cy="1325563"/>
          </a:xfrm>
        </p:spPr>
        <p:txBody>
          <a:bodyPr/>
          <a:lstStyle/>
          <a:p>
            <a:r>
              <a:rPr lang="en-US" dirty="0"/>
              <a:t>Heterogeneous Treatment Effects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447" y="1115878"/>
            <a:ext cx="9270852" cy="52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3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66" y="500062"/>
            <a:ext cx="10820400" cy="1325563"/>
          </a:xfrm>
        </p:spPr>
        <p:txBody>
          <a:bodyPr/>
          <a:lstStyle/>
          <a:p>
            <a:r>
              <a:rPr lang="en-US" dirty="0"/>
              <a:t>The Econometric Theory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" y="1825625"/>
            <a:ext cx="11646808" cy="44288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History: Nonlinear IV goes back to </a:t>
            </a:r>
            <a:r>
              <a:rPr lang="en-US" dirty="0" err="1"/>
              <a:t>Kelejian</a:t>
            </a:r>
            <a:r>
              <a:rPr lang="en-US" dirty="0"/>
              <a:t> (1971, JASA) and </a:t>
            </a:r>
            <a:r>
              <a:rPr lang="en-US" dirty="0" err="1"/>
              <a:t>Amemiya</a:t>
            </a:r>
            <a:r>
              <a:rPr lang="en-US" dirty="0"/>
              <a:t> (1974, J Econometrics) for known function g.  Choice of efficient instruments requires modeling P(</a:t>
            </a:r>
            <a:r>
              <a:rPr lang="en-US" dirty="0" err="1"/>
              <a:t>p|x,z</a:t>
            </a:r>
            <a:r>
              <a:rPr lang="en-US" dirty="0"/>
              <a:t>).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Newey and Powell (2003, ECMA) extend to unknown g, the “nonparametric” IV case. </a:t>
            </a:r>
          </a:p>
          <a:p>
            <a:pPr marL="0" indent="0">
              <a:buNone/>
            </a:pPr>
            <a:r>
              <a:rPr lang="en-US" dirty="0"/>
              <a:t>They approximate g by an expanding linear basis.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Chen and </a:t>
            </a:r>
            <a:r>
              <a:rPr lang="en-US" dirty="0" err="1"/>
              <a:t>Pouzo</a:t>
            </a:r>
            <a:r>
              <a:rPr lang="en-US" dirty="0"/>
              <a:t> (2012, ECMA) prove consistency results for an expanding (and possibly penalized, non-linear) basis, analyzing </a:t>
            </a:r>
            <a:r>
              <a:rPr lang="en-US" i="1" dirty="0"/>
              <a:t>penalized sieve minimum distance estimators.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Neural nets are a non-linear basis, so consistency follows from Chen &amp; </a:t>
            </a:r>
            <a:r>
              <a:rPr lang="en-US" dirty="0" err="1"/>
              <a:t>Pouzo</a:t>
            </a:r>
            <a:r>
              <a:rPr lang="en-US" dirty="0"/>
              <a:t> (2012).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Haven’t yet found a result for asymptotic normality.  </a:t>
            </a:r>
          </a:p>
        </p:txBody>
      </p:sp>
    </p:spTree>
    <p:extLst>
      <p:ext uri="{BB962C8B-B14F-4D97-AF65-F5344CB8AC3E}">
        <p14:creationId xmlns:p14="http://schemas.microsoft.com/office/powerpoint/2010/main" val="390865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Economics </a:t>
            </a:r>
            <a:r>
              <a:rPr lang="en-US" dirty="0"/>
              <a:t>and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3612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a track record pointing ML at questions of science + causation.</a:t>
            </a:r>
          </a:p>
          <a:p>
            <a:pPr marL="0" indent="0">
              <a:buNone/>
            </a:pPr>
            <a:r>
              <a:rPr lang="en-US" dirty="0"/>
              <a:t>We’re going to replicate this success at scale on unstructured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use economic theory to build systems of tasks that can be</a:t>
            </a:r>
          </a:p>
          <a:p>
            <a:pPr marL="0" indent="0">
              <a:buNone/>
            </a:pPr>
            <a:r>
              <a:rPr lang="en-US" dirty="0"/>
              <a:t> addressed with Deep nets and other state-of-the-art ML.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construction of systems for Artificial </a:t>
            </a:r>
            <a:r>
              <a:rPr lang="en-US" i="1" dirty="0"/>
              <a:t>Economic </a:t>
            </a:r>
            <a:r>
              <a:rPr lang="en-US" dirty="0"/>
              <a:t>Intelligence.</a:t>
            </a: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1"/>
    </mc:Choice>
    <mc:Fallback xmlns="">
      <p:transition spd="slow" advTm="230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(AI) do to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dimension </a:t>
            </a:r>
            <a:r>
              <a:rPr lang="en-US" dirty="0"/>
              <a:t>of the economist’s problem space has exploded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develop ML to navigate this space: </a:t>
            </a:r>
            <a:r>
              <a:rPr lang="en-US" dirty="0">
                <a:solidFill>
                  <a:srgbClr val="0070C0"/>
                </a:solidFill>
              </a:rPr>
              <a:t>stay safe and automate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We can also build new econometrics via deep structure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3"/>
    </mc:Choice>
    <mc:Fallback xmlns="">
      <p:transition spd="slow" advTm="317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you have transactions</a:t>
                </a:r>
                <a:r>
                  <a:rPr lang="en-US" i="1" dirty="0"/>
                  <a:t> </a:t>
                </a:r>
                <a:r>
                  <a:rPr lang="en-US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 on products 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r>
                  <a:rPr lang="en-US" dirty="0"/>
                  <a:t>Write the quantity bought </a:t>
                </a:r>
                <a:r>
                  <a:rPr lang="en-US" i="1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’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 function of utility we can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 can’t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) see, plus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need to have a model like this to target customers or set prices.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8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</p:spPr>
            <p:txBody>
              <a:bodyPr/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For example: There many different products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Demand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depends on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substitutes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complements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Or: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  <a:blipFill>
                <a:blip r:embed="rId3"/>
                <a:stretch>
                  <a:fillRect l="-115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4018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it’s a system!</a:t>
            </a:r>
          </a:p>
        </p:txBody>
      </p:sp>
    </p:spTree>
    <p:extLst>
      <p:ext uri="{BB962C8B-B14F-4D97-AF65-F5344CB8AC3E}">
        <p14:creationId xmlns:p14="http://schemas.microsoft.com/office/powerpoint/2010/main" val="395026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2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Sometimes it’s just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11200" dirty="0"/>
                  <a:t>If we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sz="11200" dirty="0"/>
                  <a:t> as independent this is a prediction problem</a:t>
                </a:r>
              </a:p>
              <a:p>
                <a:pPr marL="0" indent="0">
                  <a:buNone/>
                </a:pPr>
                <a:r>
                  <a:rPr lang="en-US" sz="11200" dirty="0"/>
                  <a:t>e.g., model store transactions with covariates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1200" dirty="0"/>
                  <a:t>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200" dirty="0"/>
                  <a:t>   </a:t>
                </a:r>
                <a:endParaRPr lang="en-US" sz="22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  <a:blipFill>
                <a:blip r:embed="rId2"/>
                <a:stretch>
                  <a:fillRect l="-1217" t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41" y="4090136"/>
            <a:ext cx="3400883" cy="2600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=−0.23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437" y="4201136"/>
            <a:ext cx="3214426" cy="237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/>
                  <a:t>one shared: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/>
                  <a:t>            brand-specific: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𝑡𝑗𝑘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200" i="1" dirty="0"/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200" i="1" dirty="0"/>
                  <a:t>= featurized description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blipFill>
                <a:blip r:embed="rId7"/>
                <a:stretch>
                  <a:fillRect l="-756" t="-7792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199" y="3003701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Elasticities:</a:t>
            </a:r>
          </a:p>
        </p:txBody>
      </p:sp>
    </p:spTree>
    <p:extLst>
      <p:ext uri="{BB962C8B-B14F-4D97-AF65-F5344CB8AC3E}">
        <p14:creationId xmlns:p14="http://schemas.microsoft.com/office/powerpoint/2010/main" val="221315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475901"/>
            <a:ext cx="10515600" cy="951611"/>
          </a:xfrm>
        </p:spPr>
        <p:txBody>
          <a:bodyPr>
            <a:normAutofit/>
          </a:bodyPr>
          <a:lstStyle/>
          <a:p>
            <a:r>
              <a:rPr lang="en-US" sz="4000" dirty="0"/>
              <a:t>Cross-Product Sales Effects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328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Products move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fit a graph of conditional</a:t>
            </a:r>
          </a:p>
          <a:p>
            <a:pPr marL="0" indent="0">
              <a:buNone/>
            </a:pPr>
            <a:r>
              <a:rPr lang="en-US" dirty="0"/>
              <a:t>dependencies (i.e., the precision)</a:t>
            </a:r>
          </a:p>
          <a:p>
            <a:pPr marL="0" indent="0">
              <a:buNone/>
            </a:pPr>
            <a:r>
              <a:rPr lang="en-US" dirty="0"/>
              <a:t>as a function of distance in both</a:t>
            </a:r>
          </a:p>
          <a:p>
            <a:pPr marL="0" indent="0">
              <a:buNone/>
            </a:pPr>
            <a:r>
              <a:rPr lang="en-US" dirty="0"/>
              <a:t>observables and latent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(using roll-outs for identification)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5282" y="767040"/>
            <a:ext cx="2468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fitted precision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136372"/>
            <a:ext cx="4794860" cy="47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0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9043"/>
          </a:xfrm>
        </p:spPr>
        <p:txBody>
          <a:bodyPr>
            <a:normAutofit/>
          </a:bodyPr>
          <a:lstStyle/>
          <a:p>
            <a:r>
              <a:rPr lang="en-US" sz="4000" dirty="0"/>
              <a:t>Deep Hedonics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4205"/>
            <a:ext cx="10515600" cy="2142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Hedonic regression models </a:t>
            </a:r>
            <a:r>
              <a:rPr lang="en-US" i="1" dirty="0"/>
              <a:t>prices </a:t>
            </a:r>
            <a:r>
              <a:rPr lang="en-US" dirty="0"/>
              <a:t>from product </a:t>
            </a:r>
            <a:r>
              <a:rPr lang="en-US" i="1" dirty="0"/>
              <a:t>characteristics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If the characteristic space is continuous and low-D   </a:t>
            </a:r>
            <a:r>
              <a:rPr lang="en-US" dirty="0"/>
              <a:t>                                    then you can invert this to get demand for characteristics</a:t>
            </a: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We use auto-encoders to learn low-D latent characteristics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76" y="2862072"/>
            <a:ext cx="4684248" cy="379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37" y="2932541"/>
            <a:ext cx="4767347" cy="37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Widescreen</PresentationFormat>
  <Paragraphs>196</Paragraphs>
  <Slides>32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Deep Learning for Econometrics</vt:lpstr>
      <vt:lpstr>What do economists do?</vt:lpstr>
      <vt:lpstr>What do they need to do today?</vt:lpstr>
      <vt:lpstr>What can we (AI) do to help?</vt:lpstr>
      <vt:lpstr>Example: Demand System</vt:lpstr>
      <vt:lpstr>PowerPoint Presentation</vt:lpstr>
      <vt:lpstr>Sometimes it’s just regression</vt:lpstr>
      <vt:lpstr>Cross-Product Sales Effects</vt:lpstr>
      <vt:lpstr>Deep Hedonics</vt:lpstr>
      <vt:lpstr>Moving inside a demand system (AIDS)</vt:lpstr>
      <vt:lpstr>Factorizing Γ</vt:lpstr>
      <vt:lpstr>Product Embeddings</vt:lpstr>
      <vt:lpstr>Embedding lunch on the cape</vt:lpstr>
      <vt:lpstr>Beer</vt:lpstr>
      <vt:lpstr>PowerPoint Presentation</vt:lpstr>
      <vt:lpstr>Endogenous Errors</vt:lpstr>
      <vt:lpstr>PowerPoint Presentation</vt:lpstr>
      <vt:lpstr>Instrumental Variables (IV)</vt:lpstr>
      <vt:lpstr>Instrumental Variables (IV)</vt:lpstr>
      <vt:lpstr>min┬(g∈G)⁡〖 ∑〗  (y_i  -∫▒〖g(p,x_i )dP(p|x_i,z_i)〗 " " )^2 </vt:lpstr>
      <vt:lpstr>min┬(g∈G)⁡〖 ∑〗  (y_i  -∫▒〖g(p,x_i )dP(p|x_i,z_i)〗 " " )^2 </vt:lpstr>
      <vt:lpstr>Learning to love Deep Nets</vt:lpstr>
      <vt:lpstr>First Stage is out-of-the-box ML:  learn P(p│x_i,z_i )</vt:lpstr>
      <vt:lpstr>PowerPoint Presentation</vt:lpstr>
      <vt:lpstr>Linear Demand, Heterogeneous Effects</vt:lpstr>
      <vt:lpstr>Linear Demand, Heterogeneous Effects</vt:lpstr>
      <vt:lpstr>Store Example: R2 Values</vt:lpstr>
      <vt:lpstr>Ads Application</vt:lpstr>
      <vt:lpstr>Average Treatment Effects</vt:lpstr>
      <vt:lpstr>Heterogeneous Treatment Effects</vt:lpstr>
      <vt:lpstr>The Econometric Theory Slide</vt:lpstr>
      <vt:lpstr>Economics and 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2016-10-27T17:11:52Z</dcterms:created>
  <dcterms:modified xsi:type="dcterms:W3CDTF">2016-10-27T17:13:19Z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